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69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0" r:id="rId14"/>
    <p:sldId id="267" r:id="rId15"/>
    <p:sldId id="268" r:id="rId16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o Balkan" initials="GB" lastIdx="1" clrIdx="0">
    <p:extLst>
      <p:ext uri="{19B8F6BF-5375-455C-9EA6-DF929625EA0E}">
        <p15:presenceInfo xmlns:p15="http://schemas.microsoft.com/office/powerpoint/2012/main" userId="Geo Balk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449" autoAdjust="0"/>
  </p:normalViewPr>
  <p:slideViewPr>
    <p:cSldViewPr>
      <p:cViewPr varScale="1">
        <p:scale>
          <a:sx n="86" d="100"/>
          <a:sy n="86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27T13:37:19.292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:a16="http://schemas.microsoft.com/office/drawing/2014/main" id="{9521E6B6-C9AE-4AE7-822F-A4A1D233954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ru-RU" altLang="en-US"/>
          </a:p>
        </p:txBody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38491FD2-7E48-43EA-888F-44C45C0DFBA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ru-RU" altLang="en-US"/>
          </a:p>
        </p:txBody>
      </p:sp>
      <p:sp>
        <p:nvSpPr>
          <p:cNvPr id="92164" name="Rectangle 4">
            <a:extLst>
              <a:ext uri="{FF2B5EF4-FFF2-40B4-BE49-F238E27FC236}">
                <a16:creationId xmlns:a16="http://schemas.microsoft.com/office/drawing/2014/main" id="{6131C3C9-EAA1-4617-8481-6AB35EE67D1A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165" name="Rectangle 5">
            <a:extLst>
              <a:ext uri="{FF2B5EF4-FFF2-40B4-BE49-F238E27FC236}">
                <a16:creationId xmlns:a16="http://schemas.microsoft.com/office/drawing/2014/main" id="{3329576C-E130-4C65-B0FC-1D326D51BC8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/>
              <a:t>Click to edit Master text styles</a:t>
            </a:r>
          </a:p>
          <a:p>
            <a:pPr lvl="1"/>
            <a:r>
              <a:rPr lang="ru-RU" altLang="en-US"/>
              <a:t>Second level</a:t>
            </a:r>
          </a:p>
          <a:p>
            <a:pPr lvl="2"/>
            <a:r>
              <a:rPr lang="ru-RU" altLang="en-US"/>
              <a:t>Third level</a:t>
            </a:r>
          </a:p>
          <a:p>
            <a:pPr lvl="3"/>
            <a:r>
              <a:rPr lang="ru-RU" altLang="en-US"/>
              <a:t>Fourth level</a:t>
            </a:r>
          </a:p>
          <a:p>
            <a:pPr lvl="4"/>
            <a:r>
              <a:rPr lang="ru-RU" altLang="en-US"/>
              <a:t>Fifth level</a:t>
            </a:r>
          </a:p>
        </p:txBody>
      </p:sp>
      <p:sp>
        <p:nvSpPr>
          <p:cNvPr id="92166" name="Rectangle 6">
            <a:extLst>
              <a:ext uri="{FF2B5EF4-FFF2-40B4-BE49-F238E27FC236}">
                <a16:creationId xmlns:a16="http://schemas.microsoft.com/office/drawing/2014/main" id="{404BBA6F-957E-47A7-B9CF-4AFD2FF361E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ru-RU" altLang="en-US"/>
          </a:p>
        </p:txBody>
      </p:sp>
      <p:sp>
        <p:nvSpPr>
          <p:cNvPr id="92167" name="Rectangle 7">
            <a:extLst>
              <a:ext uri="{FF2B5EF4-FFF2-40B4-BE49-F238E27FC236}">
                <a16:creationId xmlns:a16="http://schemas.microsoft.com/office/drawing/2014/main" id="{0ECDD652-D900-40A7-81C8-4E4D415C765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F699E77-F330-4547-8D4A-68C0ABE04E98}" type="slidenum">
              <a:rPr lang="ru-RU" altLang="en-US"/>
              <a:pPr/>
              <a:t>‹#›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99E77-F330-4547-8D4A-68C0ABE04E98}" type="slidenum">
              <a:rPr lang="ru-RU" altLang="en-US" smtClean="0"/>
              <a:pPr/>
              <a:t>1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768761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Validate the behavior of the /</a:t>
            </a:r>
            <a:r>
              <a:rPr lang="en-US" dirty="0" err="1"/>
              <a:t>total_spent_all_users</a:t>
            </a:r>
            <a:r>
              <a:rPr lang="en-US" dirty="0"/>
              <a:t> endpoint to ensure it returns the expected data structure and HTTP status code.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/>
              <a:t>self.app.get</a:t>
            </a:r>
            <a:r>
              <a:rPr lang="en-US" b="1" dirty="0"/>
              <a:t>('/</a:t>
            </a:r>
            <a:r>
              <a:rPr lang="en-US" b="1" dirty="0" err="1"/>
              <a:t>total_spent_all_users</a:t>
            </a:r>
            <a:r>
              <a:rPr lang="en-US" b="1" dirty="0"/>
              <a:t>’):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line sends a GET request to the /</a:t>
            </a:r>
            <a:r>
              <a:rPr lang="en-US" dirty="0" err="1"/>
              <a:t>total_spent_all_users</a:t>
            </a:r>
            <a:r>
              <a:rPr lang="en-US" dirty="0"/>
              <a:t> endpoint using the Flask test client (</a:t>
            </a:r>
            <a:r>
              <a:rPr lang="en-US" dirty="0" err="1"/>
              <a:t>self.app</a:t>
            </a:r>
            <a:r>
              <a:rPr lang="en-US" dirty="0"/>
              <a:t>), simulating an HTTP request.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rtl="0"/>
            <a:r>
              <a:rPr lang="en-US" dirty="0" err="1"/>
              <a:t>self.assertEqual</a:t>
            </a:r>
            <a:r>
              <a:rPr lang="en-US" dirty="0"/>
              <a:t>(</a:t>
            </a:r>
            <a:r>
              <a:rPr lang="en-US" dirty="0" err="1"/>
              <a:t>response.status_code</a:t>
            </a:r>
            <a:r>
              <a:rPr lang="en-US" dirty="0"/>
              <a:t>, 200)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checks if the HTTP status code of the response is 200, indicating a successful request.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If the status code is anything other than 200 (e.g., 404, 500), the test will fail.</a:t>
            </a:r>
          </a:p>
          <a:p>
            <a:r>
              <a:rPr lang="en-US" b="1" dirty="0"/>
              <a:t>Response Data</a:t>
            </a:r>
          </a:p>
          <a:p>
            <a:pPr rtl="0"/>
            <a:r>
              <a:rPr lang="en-US" dirty="0" err="1"/>
              <a:t>self.assertIn</a:t>
            </a:r>
            <a:r>
              <a:rPr lang="en-US" dirty="0"/>
              <a:t>("</a:t>
            </a:r>
            <a:r>
              <a:rPr lang="en-US" dirty="0" err="1"/>
              <a:t>total_spendings</a:t>
            </a:r>
            <a:r>
              <a:rPr lang="en-US" dirty="0"/>
              <a:t>", </a:t>
            </a:r>
            <a:r>
              <a:rPr lang="en-US" dirty="0" err="1"/>
              <a:t>response.json</a:t>
            </a:r>
            <a:r>
              <a:rPr lang="en-US" dirty="0"/>
              <a:t>)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checks if the JSON response from the endpoint contains the key "</a:t>
            </a:r>
            <a:r>
              <a:rPr lang="en-US" dirty="0" err="1"/>
              <a:t>total_spendings</a:t>
            </a:r>
            <a:r>
              <a:rPr lang="en-US" dirty="0"/>
              <a:t>".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ensures that the endpoint returns a properly structured response with the expected key.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If the test </a:t>
            </a:r>
            <a:r>
              <a:rPr lang="en-US" dirty="0" err="1"/>
              <a:t>passes:The</a:t>
            </a:r>
            <a:r>
              <a:rPr lang="en-US" dirty="0"/>
              <a:t> endpoint exists, returns a 200 OK status, and contains a "</a:t>
            </a:r>
            <a:r>
              <a:rPr lang="en-US" dirty="0" err="1"/>
              <a:t>total_spendings</a:t>
            </a:r>
            <a:r>
              <a:rPr lang="en-US" dirty="0"/>
              <a:t>" key in its response.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If the test </a:t>
            </a:r>
            <a:r>
              <a:rPr lang="en-US" dirty="0" err="1"/>
              <a:t>fails:It</a:t>
            </a:r>
            <a:r>
              <a:rPr lang="en-US" dirty="0"/>
              <a:t> means one of the following: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endpoint is not reachable or does not exist (status code not 200).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response is missing the "</a:t>
            </a:r>
            <a:r>
              <a:rPr lang="en-US" dirty="0" err="1"/>
              <a:t>total_spendings</a:t>
            </a:r>
            <a:r>
              <a:rPr lang="en-US" dirty="0"/>
              <a:t>" key, indicating an issue with the implementation.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99E77-F330-4547-8D4A-68C0ABE04E98}" type="slidenum">
              <a:rPr lang="ru-RU" altLang="en-US" smtClean="0"/>
              <a:pPr/>
              <a:t>12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301628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99E77-F330-4547-8D4A-68C0ABE04E98}" type="slidenum">
              <a:rPr lang="ru-RU" altLang="en-US" smtClean="0"/>
              <a:pPr/>
              <a:t>13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4106166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2" name="Rectangle 12">
            <a:extLst>
              <a:ext uri="{FF2B5EF4-FFF2-40B4-BE49-F238E27FC236}">
                <a16:creationId xmlns:a16="http://schemas.microsoft.com/office/drawing/2014/main" id="{2457FDFB-A7A7-4252-8E4C-FD2737A197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7675" y="3429000"/>
            <a:ext cx="6156325" cy="122396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C15108C7-A1A6-4BD3-87C5-4E90EB91D1A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132138" y="3240088"/>
            <a:ext cx="6048375" cy="1109662"/>
          </a:xfrm>
        </p:spPr>
        <p:txBody>
          <a:bodyPr/>
          <a:lstStyle>
            <a:lvl1pPr>
              <a:defRPr sz="3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ru-RU" altLang="en-US" noProof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2847FD23-768D-4C32-A1CC-00918D7D730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132138" y="4100513"/>
            <a:ext cx="6048375" cy="696912"/>
          </a:xfr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ru-RU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78DA8-3632-43F1-9B0E-DA55B193A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5C9B63-76E7-4AFB-9487-8E57A8A46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001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994662-E4AD-4987-9F74-C50890301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910388" y="1341438"/>
            <a:ext cx="1909762" cy="51101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0993F1-E07F-49E5-8374-EDD414E2AA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76338" y="1341438"/>
            <a:ext cx="5581650" cy="51101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7012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C3BF9-45EB-4C19-9874-5B20D17EE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92C3C-ED71-4315-8A1D-026848C1F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6464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8B0AD-E683-480B-8DA5-489CC5FFF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BB77FB-1CBD-487D-8AD1-DB304EC9E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3142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8598E-59AA-44BC-B5FC-3511D3086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4B537-9197-47E5-A3EC-457F736AF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6338" y="2133600"/>
            <a:ext cx="3744912" cy="431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8B4C4B-0A1B-438F-BDA7-9E40F832F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73650" y="2133600"/>
            <a:ext cx="3746500" cy="431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5785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D4D90-5CBE-4AD4-B201-E9F3639D3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74B213-E82F-4CE2-8986-7B28AF54D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D2F163-67F1-49FF-A113-557D21CE01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46D2D-6632-4F21-81BE-3CADDC9E03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81CC56-C9C9-438C-A58B-FCF6C5F757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4143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C3869-CD41-4084-8CE8-17AB4A473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94932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9203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EF204-E602-4418-8CFA-31C9344C4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1A202-47A6-4BAA-8AEE-78F2625D2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F984D7-1BFC-4C0F-AE9F-0C93FBD8C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73112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722FB-AEDE-4C29-931B-6A0D0BD5A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92E296-8923-444D-A426-7D6BA1AD08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34D9B2-2DB4-49EA-AB95-2A2E70C8C9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07401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E3E6A70-100B-4782-A282-AACEA7C688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763713" y="1341438"/>
            <a:ext cx="6553200" cy="5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ru-RU" alt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5BB59583-6429-4B20-8B9E-0C5BBC19EC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516563"/>
            <a:ext cx="9144000" cy="1341437"/>
          </a:xfrm>
          <a:prstGeom prst="rect">
            <a:avLst/>
          </a:prstGeom>
          <a:gradFill rotWithShape="1">
            <a:gsLst>
              <a:gs pos="0">
                <a:srgbClr val="765E2F">
                  <a:alpha val="0"/>
                </a:srgbClr>
              </a:gs>
              <a:gs pos="100000">
                <a:schemeClr val="tx2">
                  <a:alpha val="36000"/>
                </a:scheme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uk-UA" alt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2938F657-B970-47CB-B52C-82927EF8A2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76338" y="2133600"/>
            <a:ext cx="7643812" cy="431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569E73-5F38-4BEB-B57F-8D4AB99437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696"/>
            <a:ext cx="9144000" cy="6881695"/>
          </a:xfrm>
          <a:prstGeom prst="rect">
            <a:avLst/>
          </a:prstGeom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D831E052-9053-4CEA-B6AC-BE5FF99CDE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298" y="6185109"/>
            <a:ext cx="8990197" cy="533970"/>
          </a:xfrm>
          <a:prstGeom prst="rect">
            <a:avLst/>
          </a:prstGeom>
          <a:solidFill>
            <a:srgbClr val="111111"/>
          </a:solidFill>
          <a:ln>
            <a:noFill/>
          </a:ln>
          <a:effectLst>
            <a:outerShdw blurRad="50800" dist="38100" dir="18900000" algn="bl" rotWithShape="0">
              <a:srgbClr val="111111"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400" b="1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mk-MK" altLang="en-US" sz="1800" b="0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обука за </a:t>
            </a:r>
            <a:r>
              <a:rPr lang="en-US" altLang="en-US" sz="1800" b="0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Python Developer                   </a:t>
            </a:r>
            <a:r>
              <a:rPr lang="mk-MK" altLang="en-US" sz="1800" b="0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студент</a:t>
            </a:r>
            <a:r>
              <a:rPr lang="en-US" altLang="en-US" sz="1800" b="0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: </a:t>
            </a:r>
            <a:r>
              <a:rPr lang="mk-MK" altLang="en-US" sz="1800" b="0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Борка Мицовска</a:t>
            </a:r>
            <a:r>
              <a:rPr lang="en-US" altLang="en-US" sz="1800" b="0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                  </a:t>
            </a:r>
            <a:r>
              <a:rPr lang="mk-MK" altLang="en-US" sz="1800" b="0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предавач</a:t>
            </a:r>
            <a:r>
              <a:rPr lang="en-US" altLang="en-US" sz="1800" b="0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: </a:t>
            </a:r>
            <a:r>
              <a:rPr lang="mk-MK" altLang="en-US" sz="1800" b="0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Марко Ѓорѓиев</a:t>
            </a:r>
            <a:endParaRPr lang="uk-UA" altLang="en-US" sz="1800" b="0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otype Corsiva" panose="03010101010201010101" pitchFamily="66" charset="0"/>
            </a:endParaRPr>
          </a:p>
        </p:txBody>
      </p:sp>
      <p:sp>
        <p:nvSpPr>
          <p:cNvPr id="34818" name="Rectangle 2">
            <a:extLst>
              <a:ext uri="{FF2B5EF4-FFF2-40B4-BE49-F238E27FC236}">
                <a16:creationId xmlns:a16="http://schemas.microsoft.com/office/drawing/2014/main" id="{C3707D3F-386A-4356-BCA2-32598B1F186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564434" y="3573016"/>
            <a:ext cx="5400675" cy="838200"/>
          </a:xfrm>
          <a:solidFill>
            <a:schemeClr val="bg2"/>
          </a:solidFill>
        </p:spPr>
        <p:txBody>
          <a:bodyPr/>
          <a:lstStyle/>
          <a:p>
            <a:pPr algn="ctr"/>
            <a:r>
              <a:rPr lang="en-US" sz="2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</a:rPr>
              <a:t>Flask Web Application for User Spending Analysis</a:t>
            </a:r>
            <a:endParaRPr lang="uk-UA" altLang="en-US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otype Corsiva" panose="03010101010201010101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045BB9-D859-426C-8739-A2C0173EE0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3363" y="4028102"/>
            <a:ext cx="1872208" cy="5277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176FE6-F905-44F7-9086-669BAD46D1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5776" y="6167845"/>
            <a:ext cx="576064" cy="55123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B3608-E5A8-4316-8923-D1193804E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131" y="764704"/>
            <a:ext cx="6553200" cy="508000"/>
          </a:xfrm>
        </p:spPr>
        <p:txBody>
          <a:bodyPr/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imes New Roman" panose="02020603050405020304" pitchFamily="18" charset="0"/>
                <a:cs typeface="Times New Roman" panose="02020603050405020304" pitchFamily="18" charset="0"/>
              </a:rPr>
              <a:t>average_spending_by_age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879FE2-0A7F-4701-809F-146FBC12B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988840"/>
            <a:ext cx="4365084" cy="46056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FA3D42-E607-4108-813F-7A4C38EB5DC1}"/>
              </a:ext>
            </a:extLst>
          </p:cNvPr>
          <p:cNvSpPr txBox="1"/>
          <p:nvPr/>
        </p:nvSpPr>
        <p:spPr>
          <a:xfrm>
            <a:off x="4572000" y="2132856"/>
            <a:ext cx="4571999" cy="4699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Метод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GET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Опис: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Овој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ендпоинт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пресметува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просечна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според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возрасни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категории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резултатите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испраќа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Telegram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како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порака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Функционалност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600" b="1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  &gt;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Дефинирање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возрасни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категории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b="1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Пресметка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просекот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секоја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возрасна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категорија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   *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филтрираат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корисниците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според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возраст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   *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пресметува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просек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нивната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money_spent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базата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Ако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нема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таа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категорија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враќа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0.0.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402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9BFED-BC95-4C4C-AD53-AFA20E5DD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19" y="962263"/>
            <a:ext cx="6553200" cy="508000"/>
          </a:xfrm>
        </p:spPr>
        <p:txBody>
          <a:bodyPr/>
          <a:lstStyle/>
          <a:p>
            <a:r>
              <a:rPr lang="mk-MK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Интеграција со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r>
              <a:rPr lang="mk-MK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елеграм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F6574-8168-470D-9F60-F15F930D1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1648175"/>
            <a:ext cx="7643812" cy="2231504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кодот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Telegram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конфигурацијата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е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следна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mk-MK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TELEGRAM_BOT_TOKEN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Токен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ботот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кој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генерирате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преку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BotFather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Telegram.</a:t>
            </a:r>
            <a:br>
              <a:rPr lang="mk-MK" sz="16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mk-MK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TELEGRAM_CHAT_ID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Идентификатор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чатот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.,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група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или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индивидуален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корисник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каде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што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испраќаат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пораките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D49126-F4B5-4A39-A469-7B3F3566E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52" y="3888807"/>
            <a:ext cx="4473328" cy="23243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9FBEB17-80A3-4BE7-834C-8BE7BAF51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56" y="3899160"/>
            <a:ext cx="3213323" cy="18398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873B008-8F44-4DF2-9BEA-E37939EE2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8259" y="5171921"/>
            <a:ext cx="2949196" cy="11278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D68C5A-D31F-4513-B854-F4B06DE9E4C2}"/>
              </a:ext>
            </a:extLst>
          </p:cNvPr>
          <p:cNvSpPr txBox="1"/>
          <p:nvPr/>
        </p:nvSpPr>
        <p:spPr>
          <a:xfrm>
            <a:off x="49631" y="3253594"/>
            <a:ext cx="8630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+mj-lt"/>
                <a:ea typeface="Times New Roman" panose="02020603050405020304" pitchFamily="18" charset="0"/>
              </a:rPr>
              <a:t>-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</a:rPr>
              <a:t>Функцијата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</a:rPr>
              <a:t>испраќа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</a:rPr>
              <a:t>порака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</a:rPr>
              <a:t>до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</a:rPr>
              <a:t>одреден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</a:rPr>
              <a:t> Telegram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</a:rPr>
              <a:t>чат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</a:rPr>
              <a:t>преку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</a:rPr>
              <a:t>Telegram Bot API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75309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BF50-ABE3-48EA-ABF6-892002422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764704"/>
            <a:ext cx="6553200" cy="508000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F346D-E482-4789-B9C0-FF722939F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53" y="1272704"/>
            <a:ext cx="4734272" cy="5256584"/>
          </a:xfrm>
        </p:spPr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1.setUp()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методот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Поставува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околина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in-memory SQLite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база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избегне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работа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реалната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база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користи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mock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лажен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клиент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MongoDB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тестираат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MongoDB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операции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без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вистинска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база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2.Тестови </a:t>
            </a:r>
            <a:r>
              <a:rPr lang="en-US" sz="1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ендпоинтите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</a:t>
            </a:r>
            <a:r>
              <a:rPr lang="en-US" sz="14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test_add_user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Проверува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дали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ендпоинтот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400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add_user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успешно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додава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нов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корисник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</a:t>
            </a:r>
            <a:r>
              <a:rPr lang="en-US" sz="14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test_total_spent_all_users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Проверува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дали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400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total_spent_all_users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враќа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листа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вкупни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</a:t>
            </a:r>
            <a:r>
              <a:rPr lang="en-US" sz="14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test_eligible_users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Проверува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дали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400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eligible_users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враќа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над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$1000.</a:t>
            </a:r>
            <a:b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</a:t>
            </a:r>
            <a:r>
              <a:rPr lang="en-US" sz="14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test_get_total_spending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Проверува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дали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400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total_spent</a:t>
            </a:r>
            <a:r>
              <a:rPr lang="en-US" sz="14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/&lt;</a:t>
            </a:r>
            <a:r>
              <a:rPr lang="en-US" sz="1400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US" sz="14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враќа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вкупна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одреден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корисник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</a:t>
            </a:r>
            <a:r>
              <a:rPr lang="en-US" sz="14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test_average_spending_by_age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Проверува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дали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400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average_spending_by_age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пресметува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враќа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точни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просечни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возрасни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категории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</a:t>
            </a:r>
            <a:r>
              <a:rPr lang="en-US" sz="14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tearDown</a:t>
            </a: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методот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чисти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ресурсите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секој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затворање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базата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ресетирање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mock-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овите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79F572-C717-48FD-9D55-099D25B94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458" y="4581128"/>
            <a:ext cx="3986455" cy="13635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D83DAC-ABBA-442A-AB84-8801CA07D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619" y="1640286"/>
            <a:ext cx="3911294" cy="25202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3547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DDF1D-E5E8-4678-95C8-FB055BAB5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2182" y="2060848"/>
            <a:ext cx="8928670" cy="4318000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Зошто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важни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Unit-</a:t>
            </a:r>
            <a:r>
              <a:rPr lang="mk-MK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тестовите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b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Ги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осигуруваат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функциите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апликацијата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проверува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дали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секој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ендпоинт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враќа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точен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одговор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избегнуваат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грешки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при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промени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Ако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направат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измени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кодот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тестовите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ќе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алармираат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потенцијални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проблеми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Безбедно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тестирање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користи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вистинската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база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или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сервиси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mk-MK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Резултат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Ако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сите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тестови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успешни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значи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дека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клучните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функционалности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апликацијата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работат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како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што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треба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Ако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некој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помине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треба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провери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проблемот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направат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поправки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13775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43871-9A32-48AD-A2AA-92D8B8452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908720"/>
            <a:ext cx="6553200" cy="508000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44511-2E4D-492D-9BD6-72CA7B889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00" y="1660343"/>
            <a:ext cx="9001000" cy="5400600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Овој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Python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код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ja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користи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библиотеката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requests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да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комуницира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Flask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веб-апликација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преку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API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повици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Има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три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главни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функции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кои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обработуваат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податоци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поврзани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потрошувачката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корисниците</a:t>
            </a:r>
            <a:r>
              <a:rPr lang="en-US" sz="1400" b="1" i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400" b="1" i="1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fetch_total_spending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b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повикува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ендпоинтот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/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total_spent_all_users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ја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преземе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вкупната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сите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од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базата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податоци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ја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прикажува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екран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write_eligible_users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b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Испраќа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барање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ендпоинтот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/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write_eligible_users_to_mongodb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запише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MongoDB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корисниците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над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1000$ </a:t>
            </a:r>
            <a:r>
              <a:rPr lang="mk-MK" sz="14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 дава информација дали е истото успешно направено.</a:t>
            </a:r>
            <a:endParaRPr lang="en-US" sz="1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fetch_average_spending_by_age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b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Презема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податоци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просечната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групирана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според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старосни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групи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преку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ендпоинтот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/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average_spending_by_age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прикажува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резултатите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Клучни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чекори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Преземање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вкупната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сите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Запишување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подобни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MongoDB.</a:t>
            </a:r>
            <a:endParaRPr lang="en-US" sz="1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Анализа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просечна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според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старосни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групи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</a:rPr>
              <a:t>Цел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</a:rPr>
              <a:t>: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</a:rPr>
              <a:t>Автоматизација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</a:rPr>
              <a:t>обработка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</a:rPr>
              <a:t>податоци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</a:rPr>
              <a:t>анализа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</a:rPr>
              <a:t>корисничка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</a:rPr>
              <a:t>потрошувачка</a:t>
            </a:r>
            <a:endParaRPr lang="en-US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45714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B4782-214B-4EB2-8512-26A0F24A7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624" y="3284984"/>
            <a:ext cx="7093024" cy="508000"/>
          </a:xfrm>
        </p:spPr>
        <p:txBody>
          <a:bodyPr/>
          <a:lstStyle/>
          <a:p>
            <a:r>
              <a:rPr lang="mk-MK" dirty="0"/>
              <a:t>Ви благодарам на вниманието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329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AD42DAFD-E630-44F5-985A-23573477DD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12160" y="836712"/>
            <a:ext cx="2952750" cy="649287"/>
          </a:xfrm>
        </p:spPr>
        <p:txBody>
          <a:bodyPr/>
          <a:lstStyle/>
          <a:p>
            <a:r>
              <a:rPr lang="mk-MK" altLang="en-US" sz="3200" b="1" dirty="0">
                <a:latin typeface="Tahoma" panose="020B0604030504040204" pitchFamily="34" charset="0"/>
              </a:rPr>
              <a:t>ВОВЕД</a:t>
            </a:r>
            <a:endParaRPr lang="uk-UA" altLang="en-US" sz="3200" b="1" dirty="0">
              <a:latin typeface="Tahoma" panose="020B0604030504040204" pitchFamily="34" charset="0"/>
            </a:endParaRP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98D93318-E2CF-4A6A-93E6-9B784B069B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79090" y="1485999"/>
            <a:ext cx="8964910" cy="3959225"/>
          </a:xfrm>
        </p:spPr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1400" b="1" i="1" dirty="0">
                <a:latin typeface="+mj-lt"/>
              </a:rPr>
              <a:t>	</a:t>
            </a:r>
            <a:r>
              <a:rPr lang="ru-RU" sz="1400" b="1" i="1" dirty="0">
                <a:latin typeface="+mj-lt"/>
              </a:rPr>
              <a:t>Оваа апликација е Flask веб сервер за анализа на трошоци на корисници, интегрирајќи релациона и NoSQL база на податоци за складирање и обработка на информации.</a:t>
            </a:r>
            <a:endParaRPr lang="en-US" sz="1400" b="1" i="1" dirty="0">
              <a:latin typeface="+mj-lt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Функционалност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4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Додавање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нови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основни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информации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име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е-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пошта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возраст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b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Пресметување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вкупните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трошоци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секој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корисник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Идентификување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трошоци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над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$1000 и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зачувување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податоците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MongoDB.</a:t>
            </a:r>
            <a:b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Анализа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просечни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трошоци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возрасни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групи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Интеграции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Релациона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база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податоци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(SQLite)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чување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нивните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трошоци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складирање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високи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трошоци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Telegram API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испраќање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извештаи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просечните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трошоци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возрасни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групи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директно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Telegram.</a:t>
            </a:r>
            <a:endParaRPr lang="en-US" sz="1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mk-MK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Клучни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карактеристики</a:t>
            </a:r>
            <a:r>
              <a:rPr lang="en-US" sz="14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4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АПИ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ендпоинти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додавање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ажурирање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преземање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податоци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Автоматско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креирање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табели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стартување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серверот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Можност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анализа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трошоци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базирана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возрасни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категории</a:t>
            </a:r>
            <a:r>
              <a:rPr lang="en-US" sz="1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US" sz="1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CBCF90-F28A-4478-A379-20518AA3DF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128" y="4560433"/>
            <a:ext cx="3096766" cy="17695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21F53AC-E51B-4691-9162-102AE73428C3}"/>
              </a:ext>
            </a:extLst>
          </p:cNvPr>
          <p:cNvSpPr txBox="1"/>
          <p:nvPr/>
        </p:nvSpPr>
        <p:spPr>
          <a:xfrm>
            <a:off x="323528" y="5595688"/>
            <a:ext cx="5544616" cy="99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Апликацијата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е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корисна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компании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што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сакаат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да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ги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следат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анализираат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трошоците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корисниците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додека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истовремено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користат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модерни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технологии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складирање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sz="1400" i="1" dirty="0" err="1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комуникација</a:t>
            </a:r>
            <a:r>
              <a:rPr lang="en-US" sz="1400" i="1" dirty="0">
                <a:effectLst/>
                <a:latin typeface="Arial (Headings)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2C1FF-4E3E-4230-918C-6E408ECD3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124" y="331192"/>
            <a:ext cx="7885495" cy="508000"/>
          </a:xfrm>
        </p:spPr>
        <p:txBody>
          <a:bodyPr/>
          <a:lstStyle/>
          <a:p>
            <a:r>
              <a:rPr lang="mk-MK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Конфигурација на апликацијата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F287A-DEF7-43AC-BACD-6D74B5B1A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98" y="1700808"/>
            <a:ext cx="8163618" cy="5157192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Основни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импорти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-Flask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користи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креирање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веб-сервер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request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обработка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HTTP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барања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jsonify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враќање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JSON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одговори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База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податоци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SQLAlchemy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b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User, Spending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Модели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нивното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трошење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mk-MK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дефинирани во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Models).</a:t>
            </a:r>
            <a:b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MongoClient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Конекција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MongoDB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база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mk-MK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requests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испраќање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HTTP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барања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тука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комуникација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Telegram API</a:t>
            </a:r>
            <a:endParaRPr lang="mk-MK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Иницијализација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Flask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апликацијата</a:t>
            </a:r>
            <a:endParaRPr lang="mk-MK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Конфигурација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бази</a:t>
            </a:r>
            <a:endParaRPr lang="mk-MK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mk-MK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Инцијализација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базата</a:t>
            </a:r>
            <a:endParaRPr lang="mk-MK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mk-MK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5. 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Telegram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конфигурација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mk-MK" sz="1800" dirty="0">
              <a:latin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16C5EDD-D51E-4416-9738-7BD163771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874" y="4149080"/>
            <a:ext cx="4473328" cy="22633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4716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FECBC-9A1C-41DA-B69A-EFB8D0EE9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1340768"/>
            <a:ext cx="6553200" cy="508000"/>
          </a:xfrm>
        </p:spPr>
        <p:txBody>
          <a:bodyPr/>
          <a:lstStyle/>
          <a:p>
            <a:r>
              <a:rPr lang="en-US" sz="3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Клучни</a:t>
            </a:r>
            <a:r>
              <a:rPr lang="en-US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ендпоинти</a:t>
            </a:r>
            <a:b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06F7D-B04D-4F1C-94B3-635D27644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772816"/>
            <a:ext cx="5184576" cy="4824536"/>
          </a:xfrm>
        </p:spPr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add_user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Додава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нов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корисник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базата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податоци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total_spent_all_users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Пребарува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вкупна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сите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eligible_users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Пребарува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1000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долари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write_eligible_users_to_mongodb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Пишува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MongoDB.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total_spent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/&lt;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Пребарува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вкупна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конкретен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корисник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average_spending_by_age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Пресметува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враќа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просечна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возрасни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групи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write_to_mongodb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Вметнува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податоци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корисник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MongoDB.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600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A4DF3E-3762-44B8-817B-3990DB716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561" y="2348880"/>
            <a:ext cx="3168352" cy="31683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64152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4B13E-3893-4DB2-A7CD-3620F81E2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597" y="1013348"/>
            <a:ext cx="6553200" cy="508000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add_user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D5E3899-46EB-44EB-8335-BD098E39385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9506" y="2132856"/>
            <a:ext cx="363727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Метод:</a:t>
            </a:r>
            <a:r>
              <a:rPr kumimoji="0" lang="ru-RU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POST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Опис:</a:t>
            </a:r>
            <a:r>
              <a:rPr kumimoji="0" lang="ru-RU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Додава нов корисник во </a:t>
            </a:r>
            <a:br>
              <a:rPr kumimoji="0" lang="ru-RU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ru-RU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SQLite базата на податоци.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759C72-A8B3-4BB7-B15B-6CF30A851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415" y="3638731"/>
            <a:ext cx="6255169" cy="31852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95DB41-823C-42F2-A11C-C126C49A3C9B}"/>
              </a:ext>
            </a:extLst>
          </p:cNvPr>
          <p:cNvSpPr txBox="1"/>
          <p:nvPr/>
        </p:nvSpPr>
        <p:spPr>
          <a:xfrm>
            <a:off x="3976778" y="1853812"/>
            <a:ext cx="516722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Функционалност:</a:t>
            </a:r>
            <a:endParaRPr kumimoji="0" lang="ru-RU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ru-RU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Проверува дали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name </a:t>
            </a:r>
            <a:r>
              <a:rPr kumimoji="0" lang="mk-MK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age </a:t>
            </a:r>
            <a:r>
              <a:rPr kumimoji="0" lang="mk-MK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се обезбедени</a:t>
            </a:r>
            <a:r>
              <a:rPr kumimoji="0" lang="ru-RU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ru-RU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ru-RU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Креира нов корисник со дадените податоци.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ru-RU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Го зачувува корисникот во базата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Резултат:</a:t>
            </a:r>
            <a:r>
              <a:rPr kumimoji="0" lang="ru-RU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Успешно додавање на корисник или грешка.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5A7064-052B-41EF-A35F-04A1AB96F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192" y="5251542"/>
            <a:ext cx="2766300" cy="6553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23DF728-96E5-480E-B346-26C91C1A8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0192" y="4433797"/>
            <a:ext cx="2209992" cy="6248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86056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C24C2-8AED-4273-8888-EAA87E8F1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83" y="980728"/>
            <a:ext cx="6553200" cy="508000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total_spent_all_users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6703DA1C-C0CC-4A36-8E82-F08AF6DB58C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79512" y="2100525"/>
            <a:ext cx="7209281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Метод:</a:t>
            </a:r>
            <a:r>
              <a:rPr kumimoji="0" lang="ru-RU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Опис:</a:t>
            </a:r>
            <a:r>
              <a:rPr kumimoji="0" lang="ru-RU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Пресметува вкупно трошење за сите корисници во SQLite базата.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Функционалност:</a:t>
            </a:r>
            <a:endParaRPr kumimoji="0" lang="ru-RU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ru-RU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Поврзува табелите </a:t>
            </a:r>
            <a:r>
              <a:rPr kumimoji="0" lang="mk-MK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преку </a:t>
            </a:r>
            <a:r>
              <a:rPr lang="en-US" altLang="en-US" sz="1600" dirty="0" err="1">
                <a:latin typeface="Arial" panose="020B0604020202020204" pitchFamily="34" charset="0"/>
              </a:rPr>
              <a:t>user_id</a:t>
            </a:r>
            <a:r>
              <a:rPr kumimoji="0" lang="ru-RU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ru-RU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Групира според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mk-MK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 сумира трошоци за секој корисник.</a:t>
            </a:r>
            <a:endParaRPr kumimoji="0" lang="ru-RU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ru-RU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Враќа список со</a:t>
            </a:r>
            <a:r>
              <a:rPr lang="en-US" altLang="en-US" sz="1600" dirty="0"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latin typeface="Arial" panose="020B0604020202020204" pitchFamily="34" charset="0"/>
              </a:rPr>
              <a:t>user_id</a:t>
            </a:r>
            <a:r>
              <a:rPr lang="en-US" altLang="en-US" sz="1600" dirty="0">
                <a:latin typeface="Arial" panose="020B0604020202020204" pitchFamily="34" charset="0"/>
              </a:rPr>
              <a:t> </a:t>
            </a:r>
            <a:r>
              <a:rPr lang="mk-MK" altLang="en-US" sz="1600" dirty="0">
                <a:latin typeface="Arial" panose="020B0604020202020204" pitchFamily="34" charset="0"/>
              </a:rPr>
              <a:t>и нивната вкупна потрошувачка.</a:t>
            </a:r>
            <a:r>
              <a:rPr kumimoji="0" lang="ru-RU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Резултат:</a:t>
            </a:r>
            <a:r>
              <a:rPr kumimoji="0" lang="ru-RU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JSON листа со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mk-MK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spending</a:t>
            </a:r>
            <a:r>
              <a:rPr kumimoji="0" lang="ru-RU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A39F757-7EEA-4FFC-9AFB-CD347D8A1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167495"/>
            <a:ext cx="7963590" cy="25605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3194489-3611-4DFB-8EB7-93974A3C4B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326" y="3717032"/>
            <a:ext cx="2789162" cy="12269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4295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DE632-F32E-4BAE-A2E7-4E3286043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1052736"/>
            <a:ext cx="6553200" cy="508000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eligible_users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C435D9EA-A71D-4686-9D43-A5194FA8CE8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79512" y="2018048"/>
            <a:ext cx="4608512" cy="1653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600" b="1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Метод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GET</a:t>
            </a:r>
            <a:br>
              <a:rPr lang="en-US" sz="16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Опис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враќа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корисниците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вкупна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$1000.</a:t>
            </a:r>
            <a:br>
              <a:rPr lang="en-US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Функционалност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Слично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претходниот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метод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враќа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само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оние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записи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каде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што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total_spending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&gt;1000.</a:t>
            </a:r>
            <a:endParaRPr kumimoji="0" lang="ru-RU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376345-1CDB-4954-88B0-4BCB9D6E2892}"/>
              </a:ext>
            </a:extLst>
          </p:cNvPr>
          <p:cNvSpPr txBox="1"/>
          <p:nvPr/>
        </p:nvSpPr>
        <p:spPr>
          <a:xfrm>
            <a:off x="5129336" y="1948591"/>
            <a:ext cx="4014664" cy="1859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Резултат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u="sng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Успешно</a:t>
            </a:r>
            <a:r>
              <a:rPr lang="en-US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u="sng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враќање</a:t>
            </a:r>
            <a:r>
              <a:rPr lang="en-US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{"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eligible_users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": [{"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": 2, "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total_spending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": 1200}, ...]} (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200).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600" u="sng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Грешка</a:t>
            </a:r>
            <a:r>
              <a:rPr lang="en-US" sz="1600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{"error": "&lt;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опис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грешката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&gt;"} (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500).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E99DD8F-9C5F-4940-82A4-7F4FE3121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66" y="4137699"/>
            <a:ext cx="7020658" cy="24178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42F5082-5E10-4913-BE81-2C6C6263E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927" y="3917736"/>
            <a:ext cx="3246561" cy="11857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30249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CD0FF-7AF9-41C9-A80B-BD97293DD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406" y="548680"/>
            <a:ext cx="7955002" cy="508000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write_eligible_users_to_mongodb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3089C413-EF25-4440-900A-3742FCEA9C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4910" y="1630500"/>
            <a:ext cx="4968552" cy="2579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mk-MK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Метод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POST</a:t>
            </a:r>
            <a:b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mk-MK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Опис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Запишува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над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$1000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MongoDB.</a:t>
            </a:r>
            <a:b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mk-MK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Функционалност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Првично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повикува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ендпоинтот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/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eligible_users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Доколку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врати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тие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се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запишуваат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како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документи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MongoDB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колекцијата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high_spending_users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u-RU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3E680E-86F8-4BF7-9D40-4EA62C2A15AE}"/>
              </a:ext>
            </a:extLst>
          </p:cNvPr>
          <p:cNvSpPr txBox="1"/>
          <p:nvPr/>
        </p:nvSpPr>
        <p:spPr>
          <a:xfrm>
            <a:off x="5364807" y="1509720"/>
            <a:ext cx="3637756" cy="26495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mk-MK" sz="1600" b="1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Резултат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6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mk-MK" sz="1600" i="1" u="sng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Успешно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{"message": "Eligible users' data successfully written to MongoDB"} (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201).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600" i="1" u="sng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Нема</a:t>
            </a:r>
            <a:r>
              <a:rPr lang="en-US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k-MK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соодветни</a:t>
            </a:r>
            <a:r>
              <a:rPr lang="en-US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u="sng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корисници</a:t>
            </a:r>
            <a:r>
              <a:rPr lang="en-US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{"message": "No eligible users found"} (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404).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600" i="1" u="sng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Грешка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{"error": "Failed to fetch eligible users"} (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500).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37C4A43-FF59-49CC-8A68-7F0258816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37" y="3949434"/>
            <a:ext cx="5256559" cy="25561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AAA5C2F-AF96-4699-88CB-F1870CD14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831" y="4271284"/>
            <a:ext cx="4816257" cy="11430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C3EDA7E-EEB2-4E0F-A468-F2131F7AF8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0072" y="5229200"/>
            <a:ext cx="3528366" cy="13107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59915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77CAE-445D-4F08-831E-1BE6D6B9D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2365"/>
            <a:ext cx="7344816" cy="432048"/>
          </a:xfrm>
        </p:spPr>
        <p:txBody>
          <a:bodyPr/>
          <a:lstStyle/>
          <a:p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total_spent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/&lt;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int:user_id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&gt;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7248C4B-5980-4B48-AB07-BBCBEE42C5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828" y="5052722"/>
            <a:ext cx="7643812" cy="16737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D7A4FB-B386-4743-87E3-319FD00EE2CD}"/>
              </a:ext>
            </a:extLst>
          </p:cNvPr>
          <p:cNvSpPr txBox="1"/>
          <p:nvPr/>
        </p:nvSpPr>
        <p:spPr>
          <a:xfrm>
            <a:off x="251520" y="1814066"/>
            <a:ext cx="4572000" cy="2386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Метод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GET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Опис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Ја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враќа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вкупната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одреден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корисник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Функционалност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Проверува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дали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корисникот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постои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базата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Ако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постои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ја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пресметува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вкупната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потрошувачка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тој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корисник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табелата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Spending.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B7BF57-AEC1-46E8-A474-099A38661B59}"/>
              </a:ext>
            </a:extLst>
          </p:cNvPr>
          <p:cNvSpPr txBox="1"/>
          <p:nvPr/>
        </p:nvSpPr>
        <p:spPr>
          <a:xfrm>
            <a:off x="5220072" y="1865040"/>
            <a:ext cx="3587402" cy="1653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Резултат</a:t>
            </a:r>
            <a:r>
              <a:rPr lang="en-US" sz="1600" b="1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6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i="1" u="sng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Успе</a:t>
            </a:r>
            <a:r>
              <a:rPr lang="mk-MK" sz="1600" i="1" u="sng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шно</a:t>
            </a:r>
            <a:r>
              <a:rPr lang="en-US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{"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": &lt;ID&gt;, "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total_spending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": &lt;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сума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&gt;} (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200).</a:t>
            </a:r>
            <a:b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i="1" u="sng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Корисник</a:t>
            </a:r>
            <a:r>
              <a:rPr lang="mk-MK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от</a:t>
            </a:r>
            <a:r>
              <a:rPr lang="en-US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u="sng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не</a:t>
            </a:r>
            <a:r>
              <a:rPr lang="en-US" sz="1600" i="1" u="sng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u="sng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постои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{"error": "User not found"} (</a:t>
            </a:r>
            <a:r>
              <a:rPr lang="en-US" sz="1600" dirty="0" err="1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код</a:t>
            </a:r>
            <a:r>
              <a:rPr lang="en-US" sz="1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 404).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07E0E3-986D-4597-B475-24DB07144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8318" y="3902439"/>
            <a:ext cx="3587402" cy="19871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475485646"/>
      </p:ext>
    </p:extLst>
  </p:cSld>
  <p:clrMapOvr>
    <a:masterClrMapping/>
  </p:clrMapOvr>
</p:sld>
</file>

<file path=ppt/theme/theme1.xml><?xml version="1.0" encoding="utf-8"?>
<a:theme xmlns:a="http://schemas.openxmlformats.org/drawingml/2006/main" name="00001">
  <a:themeElements>
    <a:clrScheme name="00001 4">
      <a:dk1>
        <a:srgbClr val="4D4D4D"/>
      </a:dk1>
      <a:lt1>
        <a:srgbClr val="FFFFFF"/>
      </a:lt1>
      <a:dk2>
        <a:srgbClr val="4D4D4D"/>
      </a:dk2>
      <a:lt2>
        <a:srgbClr val="000000"/>
      </a:lt2>
      <a:accent1>
        <a:srgbClr val="3366CC"/>
      </a:accent1>
      <a:accent2>
        <a:srgbClr val="3399FF"/>
      </a:accent2>
      <a:accent3>
        <a:srgbClr val="FFFFFF"/>
      </a:accent3>
      <a:accent4>
        <a:srgbClr val="404040"/>
      </a:accent4>
      <a:accent5>
        <a:srgbClr val="ADB8E2"/>
      </a:accent5>
      <a:accent6>
        <a:srgbClr val="2D8AE7"/>
      </a:accent6>
      <a:hlink>
        <a:srgbClr val="C0C0C0"/>
      </a:hlink>
      <a:folHlink>
        <a:srgbClr val="CCECFF"/>
      </a:folHlink>
    </a:clrScheme>
    <a:fontScheme name="000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00001 1">
        <a:dk1>
          <a:srgbClr val="4D4D4D"/>
        </a:dk1>
        <a:lt1>
          <a:srgbClr val="FFFFFF"/>
        </a:lt1>
        <a:dk2>
          <a:srgbClr val="4D4D4D"/>
        </a:dk2>
        <a:lt2>
          <a:srgbClr val="000000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404040"/>
        </a:accent4>
        <a:accent5>
          <a:srgbClr val="AAB8E2"/>
        </a:accent5>
        <a:accent6>
          <a:srgbClr val="2D8AE7"/>
        </a:accent6>
        <a:hlink>
          <a:srgbClr val="33CCFF"/>
        </a:hlink>
        <a:folHlink>
          <a:srgbClr val="CCE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001 2">
        <a:dk1>
          <a:srgbClr val="4D4D4D"/>
        </a:dk1>
        <a:lt1>
          <a:srgbClr val="FFFFFF"/>
        </a:lt1>
        <a:dk2>
          <a:srgbClr val="4D4D4D"/>
        </a:dk2>
        <a:lt2>
          <a:srgbClr val="000000"/>
        </a:lt2>
        <a:accent1>
          <a:srgbClr val="0066CC"/>
        </a:accent1>
        <a:accent2>
          <a:srgbClr val="99FF99"/>
        </a:accent2>
        <a:accent3>
          <a:srgbClr val="FFFFFF"/>
        </a:accent3>
        <a:accent4>
          <a:srgbClr val="404040"/>
        </a:accent4>
        <a:accent5>
          <a:srgbClr val="AAB8E2"/>
        </a:accent5>
        <a:accent6>
          <a:srgbClr val="8AE78A"/>
        </a:accent6>
        <a:hlink>
          <a:srgbClr val="339933"/>
        </a:hlink>
        <a:folHlink>
          <a:srgbClr val="CCE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001 3">
        <a:dk1>
          <a:srgbClr val="4D4D4D"/>
        </a:dk1>
        <a:lt1>
          <a:srgbClr val="FFFFFF"/>
        </a:lt1>
        <a:dk2>
          <a:srgbClr val="4D4D4D"/>
        </a:dk2>
        <a:lt2>
          <a:srgbClr val="000000"/>
        </a:lt2>
        <a:accent1>
          <a:srgbClr val="3366CC"/>
        </a:accent1>
        <a:accent2>
          <a:srgbClr val="3399FF"/>
        </a:accent2>
        <a:accent3>
          <a:srgbClr val="FFFFFF"/>
        </a:accent3>
        <a:accent4>
          <a:srgbClr val="404040"/>
        </a:accent4>
        <a:accent5>
          <a:srgbClr val="ADB8E2"/>
        </a:accent5>
        <a:accent6>
          <a:srgbClr val="2D8AE7"/>
        </a:accent6>
        <a:hlink>
          <a:srgbClr val="339933"/>
        </a:hlink>
        <a:folHlink>
          <a:srgbClr val="CCE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001 4">
        <a:dk1>
          <a:srgbClr val="4D4D4D"/>
        </a:dk1>
        <a:lt1>
          <a:srgbClr val="FFFFFF"/>
        </a:lt1>
        <a:dk2>
          <a:srgbClr val="4D4D4D"/>
        </a:dk2>
        <a:lt2>
          <a:srgbClr val="000000"/>
        </a:lt2>
        <a:accent1>
          <a:srgbClr val="3366CC"/>
        </a:accent1>
        <a:accent2>
          <a:srgbClr val="3399FF"/>
        </a:accent2>
        <a:accent3>
          <a:srgbClr val="FFFFFF"/>
        </a:accent3>
        <a:accent4>
          <a:srgbClr val="404040"/>
        </a:accent4>
        <a:accent5>
          <a:srgbClr val="ADB8E2"/>
        </a:accent5>
        <a:accent6>
          <a:srgbClr val="2D8AE7"/>
        </a:accent6>
        <a:hlink>
          <a:srgbClr val="C0C0C0"/>
        </a:hlink>
        <a:folHlink>
          <a:srgbClr val="CCEC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2092</TotalTime>
  <Words>1770</Words>
  <Application>Microsoft Office PowerPoint</Application>
  <PresentationFormat>On-screen Show (4:3)</PresentationFormat>
  <Paragraphs>104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Arial (Headings)</vt:lpstr>
      <vt:lpstr>Calibri</vt:lpstr>
      <vt:lpstr>Courier New</vt:lpstr>
      <vt:lpstr>Monotype Corsiva</vt:lpstr>
      <vt:lpstr>Symbol</vt:lpstr>
      <vt:lpstr>Tahoma</vt:lpstr>
      <vt:lpstr>Times New Roman</vt:lpstr>
      <vt:lpstr>00001</vt:lpstr>
      <vt:lpstr>Flask Web Application for User Spending Analysis</vt:lpstr>
      <vt:lpstr>ВОВЕД</vt:lpstr>
      <vt:lpstr>Конфигурација на апликацијата</vt:lpstr>
      <vt:lpstr>Клучни ендпоинти </vt:lpstr>
      <vt:lpstr>/add_user</vt:lpstr>
      <vt:lpstr>/total_spent_all_users</vt:lpstr>
      <vt:lpstr>/eligible_users</vt:lpstr>
      <vt:lpstr>/write_eligible_users_to_mongodb</vt:lpstr>
      <vt:lpstr> /total_spent/&lt;int:user_id&gt;</vt:lpstr>
      <vt:lpstr>/average_spending_by_age</vt:lpstr>
      <vt:lpstr>Интеграција со Tелеграм</vt:lpstr>
      <vt:lpstr>Unit tests</vt:lpstr>
      <vt:lpstr>PowerPoint Presentation</vt:lpstr>
      <vt:lpstr>API requests</vt:lpstr>
      <vt:lpstr>Ви благодарам на вниманието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Flask Web Application for User Spending Analysis</dc:title>
  <dc:creator>Geo Balkan</dc:creator>
  <cp:lastModifiedBy>Geo Balkan</cp:lastModifiedBy>
  <cp:revision>34</cp:revision>
  <dcterms:created xsi:type="dcterms:W3CDTF">2025-01-24T00:01:48Z</dcterms:created>
  <dcterms:modified xsi:type="dcterms:W3CDTF">2025-01-27T19:32:43Z</dcterms:modified>
</cp:coreProperties>
</file>

<file path=docProps/thumbnail.jpeg>
</file>